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7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9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0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1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2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3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4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5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6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17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8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1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6" r:id="rId3"/>
    <p:sldMasterId id="2147483692" r:id="rId4"/>
    <p:sldMasterId id="2147483708" r:id="rId5"/>
    <p:sldMasterId id="2147483724" r:id="rId6"/>
    <p:sldMasterId id="2147483740" r:id="rId7"/>
    <p:sldMasterId id="2147483756" r:id="rId8"/>
    <p:sldMasterId id="2147483772" r:id="rId9"/>
    <p:sldMasterId id="2147483788" r:id="rId10"/>
    <p:sldMasterId id="2147483804" r:id="rId11"/>
    <p:sldMasterId id="2147483820" r:id="rId12"/>
    <p:sldMasterId id="2147483836" r:id="rId13"/>
    <p:sldMasterId id="2147483852" r:id="rId14"/>
    <p:sldMasterId id="2147483868" r:id="rId15"/>
    <p:sldMasterId id="2147483884" r:id="rId16"/>
    <p:sldMasterId id="2147483900" r:id="rId17"/>
    <p:sldMasterId id="2147483916" r:id="rId18"/>
    <p:sldMasterId id="2147483932" r:id="rId19"/>
  </p:sldMasterIdLst>
  <p:sldIdLst>
    <p:sldId id="256" r:id="rId20"/>
    <p:sldId id="257" r:id="rId21"/>
    <p:sldId id="277" r:id="rId22"/>
    <p:sldId id="259" r:id="rId23"/>
    <p:sldId id="258" r:id="rId24"/>
    <p:sldId id="263" r:id="rId25"/>
    <p:sldId id="279" r:id="rId26"/>
    <p:sldId id="260" r:id="rId27"/>
    <p:sldId id="264" r:id="rId28"/>
    <p:sldId id="265" r:id="rId29"/>
    <p:sldId id="278" r:id="rId30"/>
    <p:sldId id="269" r:id="rId31"/>
    <p:sldId id="261" r:id="rId32"/>
    <p:sldId id="266" r:id="rId33"/>
    <p:sldId id="267" r:id="rId34"/>
    <p:sldId id="276" r:id="rId35"/>
    <p:sldId id="268" r:id="rId36"/>
    <p:sldId id="270" r:id="rId37"/>
    <p:sldId id="271" r:id="rId38"/>
    <p:sldId id="280" r:id="rId39"/>
    <p:sldId id="262" r:id="rId40"/>
    <p:sldId id="272" r:id="rId41"/>
    <p:sldId id="274" r:id="rId42"/>
    <p:sldId id="275" r:id="rId43"/>
    <p:sldId id="273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32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.xml"/><Relationship Id="rId21" Type="http://schemas.openxmlformats.org/officeDocument/2006/relationships/slide" Target="slides/slide2.xml"/><Relationship Id="rId22" Type="http://schemas.openxmlformats.org/officeDocument/2006/relationships/slide" Target="slides/slide3.xml"/><Relationship Id="rId23" Type="http://schemas.openxmlformats.org/officeDocument/2006/relationships/slide" Target="slides/slide4.xml"/><Relationship Id="rId24" Type="http://schemas.openxmlformats.org/officeDocument/2006/relationships/slide" Target="slides/slide5.xml"/><Relationship Id="rId25" Type="http://schemas.openxmlformats.org/officeDocument/2006/relationships/slide" Target="slides/slide6.xml"/><Relationship Id="rId26" Type="http://schemas.openxmlformats.org/officeDocument/2006/relationships/slide" Target="slides/slide7.xml"/><Relationship Id="rId27" Type="http://schemas.openxmlformats.org/officeDocument/2006/relationships/slide" Target="slides/slide8.xml"/><Relationship Id="rId28" Type="http://schemas.openxmlformats.org/officeDocument/2006/relationships/slide" Target="slides/slide9.xml"/><Relationship Id="rId29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1.xml"/><Relationship Id="rId31" Type="http://schemas.openxmlformats.org/officeDocument/2006/relationships/slide" Target="slides/slide12.xml"/><Relationship Id="rId32" Type="http://schemas.openxmlformats.org/officeDocument/2006/relationships/slide" Target="slides/slide13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14.xml"/><Relationship Id="rId34" Type="http://schemas.openxmlformats.org/officeDocument/2006/relationships/slide" Target="slides/slide15.xml"/><Relationship Id="rId35" Type="http://schemas.openxmlformats.org/officeDocument/2006/relationships/slide" Target="slides/slide16.xml"/><Relationship Id="rId36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8.xml"/><Relationship Id="rId38" Type="http://schemas.openxmlformats.org/officeDocument/2006/relationships/slide" Target="slides/slide19.xml"/><Relationship Id="rId39" Type="http://schemas.openxmlformats.org/officeDocument/2006/relationships/slide" Target="slides/slide20.xml"/><Relationship Id="rId40" Type="http://schemas.openxmlformats.org/officeDocument/2006/relationships/slide" Target="slides/slide21.xml"/><Relationship Id="rId41" Type="http://schemas.openxmlformats.org/officeDocument/2006/relationships/slide" Target="slides/slide22.xml"/><Relationship Id="rId42" Type="http://schemas.openxmlformats.org/officeDocument/2006/relationships/slide" Target="slides/slide23.xml"/><Relationship Id="rId43" Type="http://schemas.openxmlformats.org/officeDocument/2006/relationships/slide" Target="slides/slide24.xml"/><Relationship Id="rId44" Type="http://schemas.openxmlformats.org/officeDocument/2006/relationships/slide" Target="slides/slide25.xml"/><Relationship Id="rId45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093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39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99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4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4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92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9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88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96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99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8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1027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6" name="Freeform 1028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7" name="Freeform 1029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8" name="Freeform 1030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9" name="Freeform 1031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0" name="Freeform 1032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Freeform 1033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" name="Freeform 1034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" name="Freeform 1035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4" name="Freeform 1036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5" name="Freeform 1037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6" name="Freeform 1038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7" name="Freeform 1039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8" name="Freeform 1040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9" name="Freeform 1041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0" name="Freeform 1042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1" name="Freeform 1043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2" name="Freeform 1044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3" name="Freeform 1045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4" name="Freeform 1046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5" name="Freeform 1047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6" name="Freeform 1048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1049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1050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9" name="Freeform 1051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30" name="Freeform 1052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7133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34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1" name="Rectangle 1055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2" name="Rectangle 10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3" name="Rectangle 10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1D12-1B87-064C-AA23-7BC6BDCEA1A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3498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1879-CC0B-CB4A-B820-2175DCA8450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1854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6C2ED-1371-5E43-8094-7293917C071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90789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7BBF-ED9C-334A-90F4-F3E4D2F30D35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0697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C50D-7F70-E64F-B8D8-0A476942B4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4430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C3C7-E0B9-7D45-A534-ED3840755E9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249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ACE0-0AEE-A44C-8140-489205B8F59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8530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4292D-8D50-C64E-9851-81CC77024A3C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884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609D-FA1A-5C47-BA20-7EBCE0A28246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54359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0BA-4EF8-6442-A299-515685C8A270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47885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97E3-8E9A-F245-85BB-B0A97F5C7CF9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150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F2E60-B578-6844-8D02-31E0780EA483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0329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7EF38-85F1-714E-BDEB-180605853B1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8438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403E-1BE9-D940-BC6F-44FF58CDBB8A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511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33CBD-25F6-464E-B363-D949EF1B5211}" type="slidenum">
              <a:rPr lang="en-US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theme" Target="../theme/theme2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41.xml"/><Relationship Id="rId16" Type="http://schemas.openxmlformats.org/officeDocument/2006/relationships/theme" Target="../theme/theme3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56.xml"/><Relationship Id="rId16" Type="http://schemas.openxmlformats.org/officeDocument/2006/relationships/theme" Target="../theme/theme4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5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71.xml"/><Relationship Id="rId16" Type="http://schemas.openxmlformats.org/officeDocument/2006/relationships/theme" Target="../theme/theme5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0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86.xml"/><Relationship Id="rId16" Type="http://schemas.openxmlformats.org/officeDocument/2006/relationships/theme" Target="../theme/theme6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5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01.xml"/><Relationship Id="rId16" Type="http://schemas.openxmlformats.org/officeDocument/2006/relationships/theme" Target="../theme/theme7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9.xml"/><Relationship Id="rId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4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0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16.xml"/><Relationship Id="rId16" Type="http://schemas.openxmlformats.org/officeDocument/2006/relationships/theme" Target="../theme/theme8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5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31.xml"/><Relationship Id="rId16" Type="http://schemas.openxmlformats.org/officeDocument/2006/relationships/theme" Target="../theme/theme9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3.xml"/><Relationship Id="rId8" Type="http://schemas.openxmlformats.org/officeDocument/2006/relationships/slideLayout" Target="../slideLayouts/slideLayout124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0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46.xml"/><Relationship Id="rId16" Type="http://schemas.openxmlformats.org/officeDocument/2006/relationships/theme" Target="../theme/theme10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139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5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61.xml"/><Relationship Id="rId16" Type="http://schemas.openxmlformats.org/officeDocument/2006/relationships/theme" Target="../theme/theme11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4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0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76.xml"/><Relationship Id="rId16" Type="http://schemas.openxmlformats.org/officeDocument/2006/relationships/theme" Target="../theme/theme12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169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5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191.xml"/><Relationship Id="rId16" Type="http://schemas.openxmlformats.org/officeDocument/2006/relationships/theme" Target="../theme/theme13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3.xml"/><Relationship Id="rId8" Type="http://schemas.openxmlformats.org/officeDocument/2006/relationships/slideLayout" Target="../slideLayouts/slideLayout184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0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5.xml"/><Relationship Id="rId15" Type="http://schemas.openxmlformats.org/officeDocument/2006/relationships/slideLayout" Target="../slideLayouts/slideLayout206.xml"/><Relationship Id="rId16" Type="http://schemas.openxmlformats.org/officeDocument/2006/relationships/theme" Target="../theme/theme14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98.xml"/><Relationship Id="rId8" Type="http://schemas.openxmlformats.org/officeDocument/2006/relationships/slideLayout" Target="../slideLayouts/slideLayout199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5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21.xml"/><Relationship Id="rId16" Type="http://schemas.openxmlformats.org/officeDocument/2006/relationships/theme" Target="../theme/theme15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3.xml"/><Relationship Id="rId8" Type="http://schemas.openxmlformats.org/officeDocument/2006/relationships/slideLayout" Target="../slideLayouts/slideLayout214.xml"/></Relationships>
</file>

<file path=ppt/slideMasters/_rels/slideMaster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0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2.xml"/><Relationship Id="rId12" Type="http://schemas.openxmlformats.org/officeDocument/2006/relationships/slideLayout" Target="../slideLayouts/slideLayout233.xml"/><Relationship Id="rId13" Type="http://schemas.openxmlformats.org/officeDocument/2006/relationships/slideLayout" Target="../slideLayouts/slideLayout234.xml"/><Relationship Id="rId14" Type="http://schemas.openxmlformats.org/officeDocument/2006/relationships/slideLayout" Target="../slideLayouts/slideLayout235.xml"/><Relationship Id="rId15" Type="http://schemas.openxmlformats.org/officeDocument/2006/relationships/slideLayout" Target="../slideLayouts/slideLayout236.xml"/><Relationship Id="rId16" Type="http://schemas.openxmlformats.org/officeDocument/2006/relationships/theme" Target="../theme/theme16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28.xml"/><Relationship Id="rId8" Type="http://schemas.openxmlformats.org/officeDocument/2006/relationships/slideLayout" Target="../slideLayouts/slideLayout229.xml"/></Relationships>
</file>

<file path=ppt/slideMasters/_rels/slideMaster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5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0.xml"/><Relationship Id="rId15" Type="http://schemas.openxmlformats.org/officeDocument/2006/relationships/slideLayout" Target="../slideLayouts/slideLayout251.xml"/><Relationship Id="rId16" Type="http://schemas.openxmlformats.org/officeDocument/2006/relationships/theme" Target="../theme/theme17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43.xml"/><Relationship Id="rId8" Type="http://schemas.openxmlformats.org/officeDocument/2006/relationships/slideLayout" Target="../slideLayouts/slideLayout244.xml"/></Relationships>
</file>

<file path=ppt/slideMasters/_rels/slideMaster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0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66.xml"/><Relationship Id="rId16" Type="http://schemas.openxmlformats.org/officeDocument/2006/relationships/theme" Target="../theme/theme18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58.xml"/><Relationship Id="rId8" Type="http://schemas.openxmlformats.org/officeDocument/2006/relationships/slideLayout" Target="../slideLayouts/slideLayout259.xml"/></Relationships>
</file>

<file path=ppt/slideMasters/_rels/slideMaster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5.xml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10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79.xml"/><Relationship Id="rId14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81.xml"/><Relationship Id="rId16" Type="http://schemas.openxmlformats.org/officeDocument/2006/relationships/theme" Target="../theme/theme19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68.xml"/><Relationship Id="rId3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3.xml"/><Relationship Id="rId8" Type="http://schemas.openxmlformats.org/officeDocument/2006/relationships/slideLayout" Target="../slideLayouts/slideLayout2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D19E4-43CC-2342-87DE-98EF13994FA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4214-5F86-6F43-93D4-DCA9FB5C7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46083" name="Freeform 3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1" name="Freeform 11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2" name="Freeform 12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3" name="Freeform 13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4" name="Freeform 14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5" name="Freeform 15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6" name="Freeform 16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7" name="Freeform 17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8" name="Freeform 18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099" name="Freeform 19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0" name="Freeform 20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1" name="Freeform 21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2" name="Freeform 22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3" name="Freeform 23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4" name="Freeform 24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027" name="Group 25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46106" name="Freeform 26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7" name="Freeform 27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46108" name="Freeform 28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4610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11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11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45472"/>
              </a:solidFill>
            </a:endParaRPr>
          </a:p>
        </p:txBody>
      </p:sp>
      <p:sp>
        <p:nvSpPr>
          <p:cNvPr id="4611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3A443B-B419-C049-A841-0BFA5597CB64}" type="slidenum">
              <a:rPr lang="en-US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8"/>
        </a:buBlip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1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22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hyperlink" Target="https://climate.nasa.gov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hyperlink" Target="https://scied.ucar.edu/greenhouse-effect-video-scott-denni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a.gov/saynotodrugs/environment_d.html%2303" TargetMode="External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7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Relationship Id="rId2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Relationship Id="rId2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2.xml"/><Relationship Id="rId2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Relationship Id="rId2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3.xml"/><Relationship Id="rId2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Climate change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APES</a:t>
            </a:r>
          </a:p>
          <a:p>
            <a:r>
              <a:rPr lang="en-US" dirty="0" err="1" smtClean="0"/>
              <a:t>Moberg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664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Anthropogenic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weather fluctuates from day to day or even hourly. Climate is the long term average of weather patterns and is measured over decades.</a:t>
            </a:r>
          </a:p>
          <a:p>
            <a:r>
              <a:rPr lang="en-US" dirty="0" smtClean="0"/>
              <a:t>For the past 1,000 years the average temperature of the Earth has bee stable, but began to rise during the 19</a:t>
            </a:r>
            <a:r>
              <a:rPr lang="en-US" baseline="30000" dirty="0" smtClean="0"/>
              <a:t>th</a:t>
            </a:r>
            <a:r>
              <a:rPr lang="en-US" dirty="0" smtClean="0"/>
              <a:t> century </a:t>
            </a:r>
            <a:r>
              <a:rPr lang="en-US" dirty="0" smtClean="0">
                <a:solidFill>
                  <a:srgbClr val="FF0000"/>
                </a:solidFill>
              </a:rPr>
              <a:t>when humans began to clear large areas of forest and burn more fossil fuels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82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and present climate data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Ice core data (past)</a:t>
            </a:r>
            <a:endParaRPr lang="en-US" dirty="0"/>
          </a:p>
        </p:txBody>
      </p:sp>
      <p:pic>
        <p:nvPicPr>
          <p:cNvPr id="8" name="Content Placeholder 7" descr="vostok_ice_core_data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309" b="-16309"/>
          <a:stretch>
            <a:fillRect/>
          </a:stretch>
        </p:blipFill>
        <p:spPr>
          <a:xfrm>
            <a:off x="123849" y="2174874"/>
            <a:ext cx="4521175" cy="4421691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942058" y="1535113"/>
            <a:ext cx="4041775" cy="639762"/>
          </a:xfrm>
        </p:spPr>
        <p:txBody>
          <a:bodyPr/>
          <a:lstStyle/>
          <a:p>
            <a:r>
              <a:rPr lang="en-US" dirty="0" smtClean="0"/>
              <a:t>present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870360" y="2174875"/>
            <a:ext cx="4041775" cy="3951288"/>
          </a:xfrm>
        </p:spPr>
        <p:txBody>
          <a:bodyPr/>
          <a:lstStyle/>
          <a:p>
            <a:r>
              <a:rPr lang="en-US" dirty="0" smtClean="0"/>
              <a:t>Between 1906 and the present global temperatures have risen about 0.9 degrees </a:t>
            </a:r>
            <a:r>
              <a:rPr lang="en-US" dirty="0"/>
              <a:t>C</a:t>
            </a:r>
            <a:r>
              <a:rPr lang="en-US" dirty="0" smtClean="0"/>
              <a:t>elsius.</a:t>
            </a:r>
          </a:p>
          <a:p>
            <a:r>
              <a:rPr lang="en-US" dirty="0" smtClean="0">
                <a:hlinkClick r:id="rId3"/>
              </a:rPr>
              <a:t>https://climate.nasa.gov/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152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620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Earth warms through the Greenhouse </a:t>
            </a:r>
            <a:r>
              <a:rPr lang="en-US" dirty="0" smtClean="0">
                <a:ea typeface="+mj-ea"/>
                <a:cs typeface="+mj-cs"/>
              </a:rPr>
              <a:t>Effect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57200" y="1445353"/>
            <a:ext cx="8001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i="1" dirty="0" smtClean="0">
                <a:solidFill>
                  <a:srgbClr val="545472"/>
                </a:solidFill>
                <a:latin typeface="Times New Roman" charset="0"/>
              </a:rPr>
              <a:t>Natural Greenhouse Effect</a:t>
            </a:r>
            <a:r>
              <a:rPr lang="en-US" dirty="0" smtClean="0">
                <a:solidFill>
                  <a:srgbClr val="545472"/>
                </a:solidFill>
                <a:latin typeface="Times New Roman" charset="0"/>
              </a:rPr>
              <a:t> – without it the planet would be a cold and mostly lifeless planet</a:t>
            </a:r>
          </a:p>
        </p:txBody>
      </p:sp>
      <p:sp>
        <p:nvSpPr>
          <p:cNvPr id="59395" name="AutoShape 5" descr="01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  <p:pic>
        <p:nvPicPr>
          <p:cNvPr id="59396" name="Picture 7" descr="03d_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494069"/>
            <a:ext cx="3657600" cy="36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Freeform 9"/>
          <p:cNvSpPr>
            <a:spLocks/>
          </p:cNvSpPr>
          <p:nvPr/>
        </p:nvSpPr>
        <p:spPr bwMode="auto">
          <a:xfrm>
            <a:off x="6420602" y="3924300"/>
            <a:ext cx="317500" cy="1752600"/>
          </a:xfrm>
          <a:custGeom>
            <a:avLst/>
            <a:gdLst>
              <a:gd name="T0" fmla="*/ 20161250 w 200"/>
              <a:gd name="T1" fmla="*/ 2147483647 h 1104"/>
              <a:gd name="T2" fmla="*/ 383063750 w 200"/>
              <a:gd name="T3" fmla="*/ 2056447500 h 1104"/>
              <a:gd name="T4" fmla="*/ 20161250 w 200"/>
              <a:gd name="T5" fmla="*/ 1451610000 h 1104"/>
              <a:gd name="T6" fmla="*/ 504031250 w 200"/>
              <a:gd name="T7" fmla="*/ 604837500 h 1104"/>
              <a:gd name="T8" fmla="*/ 20161250 w 200"/>
              <a:gd name="T9" fmla="*/ 0 h 1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0" h="1104">
                <a:moveTo>
                  <a:pt x="8" y="1104"/>
                </a:moveTo>
                <a:cubicBezTo>
                  <a:pt x="80" y="1004"/>
                  <a:pt x="152" y="904"/>
                  <a:pt x="152" y="816"/>
                </a:cubicBezTo>
                <a:cubicBezTo>
                  <a:pt x="152" y="728"/>
                  <a:pt x="0" y="672"/>
                  <a:pt x="8" y="576"/>
                </a:cubicBezTo>
                <a:cubicBezTo>
                  <a:pt x="16" y="480"/>
                  <a:pt x="200" y="336"/>
                  <a:pt x="200" y="240"/>
                </a:cubicBezTo>
                <a:cubicBezTo>
                  <a:pt x="200" y="144"/>
                  <a:pt x="40" y="40"/>
                  <a:pt x="8" y="0"/>
                </a:cubicBezTo>
              </a:path>
            </a:pathLst>
          </a:custGeom>
          <a:noFill/>
          <a:ln w="57150" cmpd="sng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4346" name="Freeform 10"/>
          <p:cNvSpPr>
            <a:spLocks/>
          </p:cNvSpPr>
          <p:nvPr/>
        </p:nvSpPr>
        <p:spPr bwMode="auto">
          <a:xfrm>
            <a:off x="6420602" y="2519363"/>
            <a:ext cx="241300" cy="762000"/>
          </a:xfrm>
          <a:custGeom>
            <a:avLst/>
            <a:gdLst>
              <a:gd name="T0" fmla="*/ 383063750 w 152"/>
              <a:gd name="T1" fmla="*/ 0 h 480"/>
              <a:gd name="T2" fmla="*/ 141128750 w 152"/>
              <a:gd name="T3" fmla="*/ 120967500 h 480"/>
              <a:gd name="T4" fmla="*/ 262096250 w 152"/>
              <a:gd name="T5" fmla="*/ 241935000 h 480"/>
              <a:gd name="T6" fmla="*/ 141128750 w 152"/>
              <a:gd name="T7" fmla="*/ 362902500 h 480"/>
              <a:gd name="T8" fmla="*/ 262096250 w 152"/>
              <a:gd name="T9" fmla="*/ 483870000 h 480"/>
              <a:gd name="T10" fmla="*/ 141128750 w 152"/>
              <a:gd name="T11" fmla="*/ 725805000 h 480"/>
              <a:gd name="T12" fmla="*/ 262096250 w 152"/>
              <a:gd name="T13" fmla="*/ 846772500 h 480"/>
              <a:gd name="T14" fmla="*/ 20161250 w 152"/>
              <a:gd name="T15" fmla="*/ 967740000 h 480"/>
              <a:gd name="T16" fmla="*/ 141128750 w 152"/>
              <a:gd name="T17" fmla="*/ 1088707500 h 480"/>
              <a:gd name="T18" fmla="*/ 20161250 w 152"/>
              <a:gd name="T19" fmla="*/ 1209675000 h 48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2" h="480">
                <a:moveTo>
                  <a:pt x="152" y="0"/>
                </a:moveTo>
                <a:cubicBezTo>
                  <a:pt x="108" y="16"/>
                  <a:pt x="64" y="32"/>
                  <a:pt x="56" y="48"/>
                </a:cubicBezTo>
                <a:cubicBezTo>
                  <a:pt x="48" y="64"/>
                  <a:pt x="104" y="80"/>
                  <a:pt x="104" y="96"/>
                </a:cubicBezTo>
                <a:cubicBezTo>
                  <a:pt x="104" y="112"/>
                  <a:pt x="56" y="128"/>
                  <a:pt x="56" y="144"/>
                </a:cubicBezTo>
                <a:cubicBezTo>
                  <a:pt x="56" y="160"/>
                  <a:pt x="104" y="168"/>
                  <a:pt x="104" y="192"/>
                </a:cubicBezTo>
                <a:cubicBezTo>
                  <a:pt x="104" y="216"/>
                  <a:pt x="56" y="264"/>
                  <a:pt x="56" y="288"/>
                </a:cubicBezTo>
                <a:cubicBezTo>
                  <a:pt x="56" y="312"/>
                  <a:pt x="112" y="320"/>
                  <a:pt x="104" y="336"/>
                </a:cubicBezTo>
                <a:cubicBezTo>
                  <a:pt x="96" y="352"/>
                  <a:pt x="16" y="368"/>
                  <a:pt x="8" y="384"/>
                </a:cubicBezTo>
                <a:cubicBezTo>
                  <a:pt x="0" y="400"/>
                  <a:pt x="56" y="416"/>
                  <a:pt x="56" y="432"/>
                </a:cubicBezTo>
                <a:cubicBezTo>
                  <a:pt x="56" y="448"/>
                  <a:pt x="16" y="472"/>
                  <a:pt x="8" y="480"/>
                </a:cubicBez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H="1" flipV="1">
            <a:off x="6496802" y="4053351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 flipH="1">
            <a:off x="6344402" y="303861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545472"/>
              </a:solidFill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152399" y="2999516"/>
            <a:ext cx="4128969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Incoming wave = visible light wave (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short wave</a:t>
            </a:r>
            <a:r>
              <a:rPr lang="en-US" sz="24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) passes through the atmosphere to the surface</a:t>
            </a:r>
            <a:endParaRPr lang="en-US" sz="24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Outgoing wave = infrared wave (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long wave</a:t>
            </a:r>
            <a:r>
              <a:rPr lang="en-US" sz="24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, HEAT</a:t>
            </a:r>
            <a:r>
              <a:rPr lang="en-US" sz="24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) releases most but not all of the gained energy from the surface</a:t>
            </a:r>
            <a:endParaRPr lang="en-US" sz="24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8350"/>
            <a:ext cx="7772400" cy="90805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  <a:cs typeface="+mj-cs"/>
              </a:rPr>
              <a:t>Climate Change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04800" y="1600200"/>
            <a:ext cx="8839200" cy="618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r>
              <a:rPr lang="en-US" sz="3600" dirty="0" smtClean="0">
                <a:solidFill>
                  <a:srgbClr val="545472"/>
                </a:solidFill>
                <a:latin typeface="Times New Roman" charset="0"/>
              </a:rPr>
              <a:t>Water vapor (H</a:t>
            </a:r>
            <a:r>
              <a:rPr lang="en-US" sz="3600" baseline="-25000" dirty="0" smtClean="0">
                <a:solidFill>
                  <a:srgbClr val="545472"/>
                </a:solidFill>
                <a:latin typeface="Times New Roman" charset="0"/>
              </a:rPr>
              <a:t>2</a:t>
            </a:r>
            <a:r>
              <a:rPr lang="en-US" sz="3600" dirty="0" smtClean="0">
                <a:solidFill>
                  <a:srgbClr val="545472"/>
                </a:solidFill>
                <a:latin typeface="Times New Roman" charset="0"/>
              </a:rPr>
              <a:t>O), carbon dioxide (CO</a:t>
            </a:r>
            <a:r>
              <a:rPr lang="en-US" sz="3600" baseline="-25000" dirty="0" smtClean="0">
                <a:solidFill>
                  <a:srgbClr val="545472"/>
                </a:solidFill>
                <a:latin typeface="Times New Roman" charset="0"/>
              </a:rPr>
              <a:t>2</a:t>
            </a:r>
            <a:r>
              <a:rPr lang="en-US" sz="3600" dirty="0" smtClean="0">
                <a:solidFill>
                  <a:srgbClr val="545472"/>
                </a:solidFill>
                <a:latin typeface="Times New Roman" charset="0"/>
              </a:rPr>
              <a:t>), methane (CH</a:t>
            </a:r>
            <a:r>
              <a:rPr lang="en-US" sz="3600" baseline="-25000" dirty="0" smtClean="0">
                <a:solidFill>
                  <a:srgbClr val="545472"/>
                </a:solidFill>
                <a:latin typeface="Times New Roman" charset="0"/>
              </a:rPr>
              <a:t>4</a:t>
            </a:r>
            <a:r>
              <a:rPr lang="en-US" sz="3600" dirty="0" smtClean="0">
                <a:solidFill>
                  <a:srgbClr val="545472"/>
                </a:solidFill>
                <a:latin typeface="Times New Roman" charset="0"/>
              </a:rPr>
              <a:t>) and nitrous oxide (N</a:t>
            </a:r>
            <a:r>
              <a:rPr lang="en-US" sz="3600" baseline="-25000" dirty="0" smtClean="0">
                <a:solidFill>
                  <a:srgbClr val="545472"/>
                </a:solidFill>
                <a:latin typeface="Times New Roman" charset="0"/>
              </a:rPr>
              <a:t>2</a:t>
            </a:r>
            <a:r>
              <a:rPr lang="en-US" sz="3600" dirty="0" smtClean="0">
                <a:solidFill>
                  <a:srgbClr val="545472"/>
                </a:solidFill>
                <a:latin typeface="Times New Roman" charset="0"/>
              </a:rPr>
              <a:t>O) </a:t>
            </a:r>
            <a:r>
              <a:rPr lang="en-US" sz="3600" dirty="0" smtClean="0">
                <a:solidFill>
                  <a:srgbClr val="FF0000"/>
                </a:solidFill>
                <a:latin typeface="Times New Roman" charset="0"/>
              </a:rPr>
              <a:t>influence climate by </a:t>
            </a:r>
            <a:r>
              <a:rPr lang="en-US" sz="3600" b="1" dirty="0" smtClean="0">
                <a:solidFill>
                  <a:srgbClr val="FF0000"/>
                </a:solidFill>
                <a:latin typeface="Times New Roman" charset="0"/>
              </a:rPr>
              <a:t>trapping</a:t>
            </a:r>
            <a:r>
              <a:rPr lang="en-US" sz="3600" dirty="0" smtClean="0">
                <a:solidFill>
                  <a:srgbClr val="FF0000"/>
                </a:solidFill>
                <a:latin typeface="Times New Roman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charset="0"/>
              </a:rPr>
              <a:t>long wave infra-red radiation (heat) </a:t>
            </a:r>
            <a:r>
              <a:rPr lang="en-US" sz="3600" dirty="0" smtClean="0">
                <a:solidFill>
                  <a:srgbClr val="FF0000"/>
                </a:solidFill>
                <a:latin typeface="Times New Roman" charset="0"/>
              </a:rPr>
              <a:t>in the lower </a:t>
            </a:r>
            <a:r>
              <a:rPr lang="en-US" sz="3600" dirty="0" smtClean="0">
                <a:solidFill>
                  <a:srgbClr val="FF0000"/>
                </a:solidFill>
                <a:latin typeface="Times New Roman" charset="0"/>
              </a:rPr>
              <a:t>atmosphere </a:t>
            </a:r>
            <a:r>
              <a:rPr lang="en-US" sz="3600" dirty="0" smtClean="0">
                <a:solidFill>
                  <a:srgbClr val="FF0000"/>
                </a:solidFill>
                <a:latin typeface="Times New Roman" charset="0"/>
              </a:rPr>
              <a:t>and the earth</a:t>
            </a:r>
            <a:r>
              <a:rPr lang="ja-JP" altLang="en-US" sz="3600" dirty="0" smtClean="0">
                <a:solidFill>
                  <a:srgbClr val="FF0000"/>
                </a:solidFill>
                <a:latin typeface="Arial" charset="0"/>
              </a:rPr>
              <a:t>’</a:t>
            </a:r>
            <a:r>
              <a:rPr lang="en-US" altLang="ja-JP" sz="3600" dirty="0" smtClean="0">
                <a:solidFill>
                  <a:srgbClr val="FF0000"/>
                </a:solidFill>
                <a:latin typeface="Times New Roman" charset="0"/>
              </a:rPr>
              <a:t>s </a:t>
            </a:r>
            <a:r>
              <a:rPr lang="en-US" altLang="ja-JP" sz="3600" dirty="0" smtClean="0">
                <a:solidFill>
                  <a:srgbClr val="FF0000"/>
                </a:solidFill>
                <a:latin typeface="Times New Roman" charset="0"/>
              </a:rPr>
              <a:t>surface, preventing it from escaping back to space</a:t>
            </a:r>
            <a:endParaRPr lang="en-US" sz="3600" dirty="0" smtClean="0">
              <a:solidFill>
                <a:srgbClr val="545472"/>
              </a:solidFill>
              <a:latin typeface="Times New Roman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r>
              <a:rPr lang="en-US" sz="3600" dirty="0" smtClean="0">
                <a:solidFill>
                  <a:srgbClr val="545472"/>
                </a:solidFill>
                <a:latin typeface="Times New Roman" charset="0"/>
              </a:rPr>
              <a:t>These gases are collectively termed GREENHOUSE GASES (GHG) because they </a:t>
            </a:r>
            <a:r>
              <a:rPr lang="en-US" sz="3600" dirty="0" smtClean="0">
                <a:solidFill>
                  <a:srgbClr val="545472"/>
                </a:solidFill>
                <a:latin typeface="Times New Roman" charset="0"/>
              </a:rPr>
              <a:t>warm the earth</a:t>
            </a:r>
            <a:endParaRPr lang="en-US" sz="3600" dirty="0" smtClean="0">
              <a:solidFill>
                <a:srgbClr val="545472"/>
              </a:solidFill>
              <a:latin typeface="Times New Roman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endParaRPr lang="en-US" sz="3600" dirty="0" smtClean="0">
              <a:solidFill>
                <a:srgbClr val="545472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  <a:cs typeface="+mj-cs"/>
              </a:rPr>
              <a:t>Greenhouse gas molecules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4343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ea typeface="+mn-ea"/>
                <a:cs typeface="+mn-cs"/>
              </a:rPr>
              <a:t>Ranking the gases by their contribution to the greenhouse effect:</a:t>
            </a:r>
          </a:p>
          <a:p>
            <a:pPr lvl="1" eaLnBrk="1" hangingPunct="1">
              <a:defRPr/>
            </a:pPr>
            <a:r>
              <a:rPr lang="en-US" sz="2000" dirty="0" smtClean="0">
                <a:ea typeface="+mn-ea"/>
              </a:rPr>
              <a:t>Water vapor 34-70%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rgbClr val="FF0000"/>
                </a:solidFill>
                <a:ea typeface="+mn-ea"/>
              </a:rPr>
              <a:t>Carbon dioxide 9-26%</a:t>
            </a:r>
          </a:p>
          <a:p>
            <a:pPr lvl="1" eaLnBrk="1" hangingPunct="1">
              <a:defRPr/>
            </a:pPr>
            <a:r>
              <a:rPr lang="en-US" sz="2000" dirty="0" smtClean="0">
                <a:ea typeface="+mn-ea"/>
              </a:rPr>
              <a:t>Methane 4-9%</a:t>
            </a:r>
          </a:p>
          <a:p>
            <a:pPr lvl="1" eaLnBrk="1" hangingPunct="1">
              <a:defRPr/>
            </a:pPr>
            <a:r>
              <a:rPr lang="en-US" sz="2000" dirty="0" smtClean="0">
                <a:ea typeface="+mn-ea"/>
              </a:rPr>
              <a:t>Tropospheric ozone 3-7%</a:t>
            </a:r>
          </a:p>
          <a:p>
            <a:pPr lvl="1" eaLnBrk="1" hangingPunct="1">
              <a:defRPr/>
            </a:pPr>
            <a:r>
              <a:rPr lang="en-US" sz="2000" dirty="0" smtClean="0">
                <a:ea typeface="+mn-ea"/>
              </a:rPr>
              <a:t>Nitrous oxide and CFCs are also GHG (no data</a:t>
            </a:r>
            <a:r>
              <a:rPr lang="en-US" sz="2000" dirty="0" smtClean="0">
                <a:ea typeface="+mn-ea"/>
              </a:rPr>
              <a:t>)</a:t>
            </a:r>
            <a:endParaRPr lang="en-US" sz="2000" dirty="0" smtClean="0">
              <a:ea typeface="+mn-ea"/>
            </a:endParaRP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i="1" dirty="0" smtClean="0">
                <a:solidFill>
                  <a:srgbClr val="FF0000"/>
                </a:solidFill>
                <a:ea typeface="+mn-ea"/>
              </a:rPr>
              <a:t>Water vapor is </a:t>
            </a:r>
            <a:r>
              <a:rPr lang="en-US" sz="2000" i="1" dirty="0" smtClean="0">
                <a:solidFill>
                  <a:srgbClr val="FF0000"/>
                </a:solidFill>
                <a:ea typeface="+mn-ea"/>
              </a:rPr>
              <a:t>in the atmosphere for only one week so </a:t>
            </a:r>
            <a:r>
              <a:rPr lang="en-US" sz="2000" i="1" dirty="0" smtClean="0">
                <a:solidFill>
                  <a:srgbClr val="FF0000"/>
                </a:solidFill>
                <a:ea typeface="+mn-ea"/>
              </a:rPr>
              <a:t>does not contribute to long term climate change</a:t>
            </a:r>
          </a:p>
        </p:txBody>
      </p:sp>
      <p:pic>
        <p:nvPicPr>
          <p:cNvPr id="60421" name="Picture 5" descr="global_warmi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057400"/>
            <a:ext cx="4191000" cy="38862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GHG vibrate (resonate) with long wave radiation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3395" y="1981200"/>
            <a:ext cx="4352405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GHG trap heat simply because they capture energy and vibrate, redirecting the energy back towards the surface of the earth.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https://scied.ucar.edu/greenhouse-effect-video-scott-denning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297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0379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ja-JP" altLang="en-US" dirty="0" smtClean="0">
                <a:latin typeface="Arial" charset="0"/>
                <a:ea typeface="MS PGothic" charset="0"/>
              </a:rPr>
              <a:t>“</a:t>
            </a:r>
            <a:r>
              <a:rPr lang="en-US" altLang="ja-JP" dirty="0" smtClean="0">
                <a:latin typeface="Tahoma" charset="0"/>
                <a:ea typeface="MS PGothic" charset="0"/>
              </a:rPr>
              <a:t>Anthropogenic or Enhanced Greenhouse </a:t>
            </a:r>
            <a:r>
              <a:rPr lang="en-US" altLang="ja-JP" dirty="0">
                <a:latin typeface="Tahoma" charset="0"/>
                <a:ea typeface="MS PGothic" charset="0"/>
              </a:rPr>
              <a:t>Effect</a:t>
            </a:r>
            <a:r>
              <a:rPr lang="ja-JP" altLang="en-US" dirty="0">
                <a:latin typeface="Arial" charset="0"/>
                <a:ea typeface="MS PGothic" charset="0"/>
              </a:rPr>
              <a:t>”</a:t>
            </a:r>
            <a:endParaRPr lang="en-US" dirty="0">
              <a:latin typeface="Tahoma" charset="0"/>
              <a:ea typeface="MS PGothic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80160" y="1573379"/>
            <a:ext cx="8077200" cy="255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There is a high probability (90-99%) that increasing concentrations of greenhouse gases in the troposphere are  from burning fossil fuels, deforestation, agriculture and the manufacture of 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cement (IPCC)</a:t>
            </a:r>
            <a:endParaRPr lang="en-US" sz="32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</p:txBody>
      </p:sp>
      <p:pic>
        <p:nvPicPr>
          <p:cNvPr id="60419" name="Picture 5" descr="http://www.ekozahrady.com/fossil%20fue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016375"/>
            <a:ext cx="434340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12" descr="Burned landscape from &quot;Slash and Burn&quot; deforestati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495800"/>
            <a:ext cx="335280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382000" cy="2133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Each greenhouse gas has a specific 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global warming potential</a:t>
            </a:r>
          </a:p>
        </p:txBody>
      </p:sp>
      <p:pic>
        <p:nvPicPr>
          <p:cNvPr id="64514" name="Picture 3" descr="MainGreenhouseGasesS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43200"/>
            <a:ext cx="6846888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CO</a:t>
            </a:r>
            <a:r>
              <a:rPr lang="en-US" baseline="-25000" dirty="0" smtClean="0">
                <a:ea typeface="+mj-ea"/>
                <a:cs typeface="+mj-cs"/>
              </a:rPr>
              <a:t>2</a:t>
            </a:r>
            <a:r>
              <a:rPr lang="en-US" dirty="0" smtClean="0">
                <a:ea typeface="+mj-ea"/>
                <a:cs typeface="+mj-cs"/>
              </a:rPr>
              <a:t> levels in Atmosphere have risen sharply over the years.</a:t>
            </a:r>
          </a:p>
        </p:txBody>
      </p:sp>
      <p:pic>
        <p:nvPicPr>
          <p:cNvPr id="65538" name="Picture 1" descr="keeling_curv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6248400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Box 2"/>
          <p:cNvSpPr txBox="1">
            <a:spLocks noChangeArrowheads="1"/>
          </p:cNvSpPr>
          <p:nvPr/>
        </p:nvSpPr>
        <p:spPr bwMode="auto">
          <a:xfrm>
            <a:off x="6705600" y="2209800"/>
            <a:ext cx="20574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0000"/>
                </a:solidFill>
              </a:rPr>
              <a:t>The up and down nature of the curve represents periods of high photosynthesis </a:t>
            </a:r>
            <a:r>
              <a:rPr lang="en-US" b="1">
                <a:solidFill>
                  <a:srgbClr val="FF0000"/>
                </a:solidFill>
              </a:rPr>
              <a:t>(summer</a:t>
            </a:r>
            <a:r>
              <a:rPr lang="en-US">
                <a:solidFill>
                  <a:srgbClr val="FF0000"/>
                </a:solidFill>
              </a:rPr>
              <a:t>) and low photosynthesis (</a:t>
            </a:r>
            <a:r>
              <a:rPr lang="en-US" b="1">
                <a:solidFill>
                  <a:srgbClr val="FF0000"/>
                </a:solidFill>
              </a:rPr>
              <a:t>winter)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Methane, CH</a:t>
            </a:r>
            <a:r>
              <a:rPr lang="en-US" baseline="-25000" dirty="0" smtClean="0"/>
              <a:t>4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3396" y="2314590"/>
            <a:ext cx="1567104" cy="378140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Methane is produced through agriculture, especially in CAFOs and rice paddies or naturally from wetlands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" name="Content Placeholder 4" descr="methane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14" b="-1819"/>
          <a:stretch/>
        </p:blipFill>
        <p:spPr>
          <a:xfrm>
            <a:off x="1922573" y="1822995"/>
            <a:ext cx="7163001" cy="4434593"/>
          </a:xfrm>
        </p:spPr>
      </p:pic>
    </p:spTree>
    <p:extLst>
      <p:ext uri="{BB962C8B-B14F-4D97-AF65-F5344CB8AC3E}">
        <p14:creationId xmlns:p14="http://schemas.microsoft.com/office/powerpoint/2010/main" val="3048281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Nitrous Oxide Increases in Atmosphere</a:t>
            </a:r>
          </a:p>
        </p:txBody>
      </p:sp>
      <p:pic>
        <p:nvPicPr>
          <p:cNvPr id="72706" name="Picture 4" descr="http://edc.usgs.gov/carbon_cycle/images/N2O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582136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6019800" y="2209800"/>
            <a:ext cx="2971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O increases </a:t>
            </a:r>
            <a:r>
              <a:rPr lang="en-US" dirty="0" smtClean="0">
                <a:solidFill>
                  <a:srgbClr val="FF0000"/>
                </a:solidFill>
              </a:rPr>
              <a:t>due to:</a:t>
            </a:r>
            <a:endParaRPr lang="en-US" dirty="0">
              <a:solidFill>
                <a:srgbClr val="FF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0000"/>
                </a:solidFill>
              </a:rPr>
              <a:t>1. During combustion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0000"/>
                </a:solidFill>
              </a:rPr>
              <a:t>Of fossil </a:t>
            </a:r>
            <a:r>
              <a:rPr lang="en-US" dirty="0" smtClean="0">
                <a:solidFill>
                  <a:srgbClr val="FF0000"/>
                </a:solidFill>
              </a:rPr>
              <a:t>fuels (except </a:t>
            </a:r>
            <a:r>
              <a:rPr lang="en-US" dirty="0">
                <a:solidFill>
                  <a:srgbClr val="FF0000"/>
                </a:solidFill>
              </a:rPr>
              <a:t>for natural </a:t>
            </a:r>
            <a:r>
              <a:rPr lang="en-US" dirty="0" smtClean="0">
                <a:solidFill>
                  <a:srgbClr val="FF0000"/>
                </a:solidFill>
              </a:rPr>
              <a:t>gas)</a:t>
            </a:r>
            <a:endParaRPr lang="en-US" dirty="0">
              <a:solidFill>
                <a:srgbClr val="FF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0000"/>
                </a:solidFill>
              </a:rPr>
              <a:t> 2. </a:t>
            </a:r>
            <a:r>
              <a:rPr lang="en-US" dirty="0" err="1">
                <a:solidFill>
                  <a:srgbClr val="FF0000"/>
                </a:solidFill>
              </a:rPr>
              <a:t>Denitrification</a:t>
            </a:r>
            <a:endParaRPr lang="en-US" dirty="0">
              <a:solidFill>
                <a:srgbClr val="FF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0000"/>
                </a:solidFill>
              </a:rPr>
              <a:t>Of excess fertilizer </a:t>
            </a:r>
            <a:r>
              <a:rPr lang="en-US" dirty="0" smtClean="0">
                <a:solidFill>
                  <a:srgbClr val="FF0000"/>
                </a:solidFill>
              </a:rPr>
              <a:t>in soil on </a:t>
            </a:r>
            <a:r>
              <a:rPr lang="en-US" dirty="0">
                <a:solidFill>
                  <a:srgbClr val="FF0000"/>
                </a:solidFill>
              </a:rPr>
              <a:t>farms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8350"/>
            <a:ext cx="7543800" cy="75565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  <a:cs typeface="+mj-cs"/>
              </a:rPr>
              <a:t>Temperature Changes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04800" y="1447800"/>
            <a:ext cx="4114800" cy="569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r>
              <a:rPr lang="en-US" sz="320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Past temperature changes are estimated by the analysis of radioisotopes in rocks and fossils, plankton and radioisotopes in ocean sediments, ice cores from ancient glaciers, tree rings, and historical records.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endParaRPr lang="en-US" sz="320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</p:txBody>
      </p:sp>
      <p:pic>
        <p:nvPicPr>
          <p:cNvPr id="61443" name="Picture 7" descr="http://www.pca.state.mn.us/artwork/globalwarming/globaltempchan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81200"/>
            <a:ext cx="4495800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Box 1"/>
          <p:cNvSpPr txBox="1">
            <a:spLocks noChangeArrowheads="1"/>
          </p:cNvSpPr>
          <p:nvPr/>
        </p:nvSpPr>
        <p:spPr bwMode="auto">
          <a:xfrm>
            <a:off x="4343399" y="5638800"/>
            <a:ext cx="4608553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There has been </a:t>
            </a:r>
            <a:r>
              <a:rPr lang="en-US" b="1" dirty="0" smtClean="0">
                <a:solidFill>
                  <a:srgbClr val="FF0000"/>
                </a:solidFill>
              </a:rPr>
              <a:t>an approximately </a:t>
            </a:r>
            <a:r>
              <a:rPr lang="en-US" b="1" dirty="0">
                <a:solidFill>
                  <a:srgbClr val="FF0000"/>
                </a:solidFill>
              </a:rPr>
              <a:t>1°C </a:t>
            </a:r>
            <a:r>
              <a:rPr lang="en-US" b="1" dirty="0" smtClean="0">
                <a:solidFill>
                  <a:srgbClr val="FF0000"/>
                </a:solidFill>
              </a:rPr>
              <a:t>rise </a:t>
            </a:r>
            <a:r>
              <a:rPr lang="en-US" b="1" dirty="0">
                <a:solidFill>
                  <a:srgbClr val="FF0000"/>
                </a:solidFill>
              </a:rPr>
              <a:t>in the past one hundred years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Major producers of carbon dioxide</a:t>
            </a:r>
            <a:endParaRPr lang="en-US" dirty="0"/>
          </a:p>
        </p:txBody>
      </p:sp>
      <p:pic>
        <p:nvPicPr>
          <p:cNvPr id="66562" name="Picture 3" descr="Screen Shot 2017-04-15 at 9.52.3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543800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8350"/>
            <a:ext cx="7467600" cy="7556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Predicted Effects of Global 								Warming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52400" y="1143000"/>
            <a:ext cx="6172200" cy="711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ü"/>
              <a:defRPr/>
            </a:pPr>
            <a:r>
              <a:rPr lang="en-US" sz="3200" i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Agricultural changes</a:t>
            </a:r>
            <a:r>
              <a:rPr lang="en-US" sz="32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 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: food-growing areas shifting pole-ward, lower grain yields, increased irrigation demands, increased pests, diseases and weeds in warmer latitudes.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ü"/>
              <a:defRPr/>
            </a:pPr>
            <a:r>
              <a:rPr lang="en-US" sz="3200" i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Water Resources</a:t>
            </a:r>
            <a:r>
              <a:rPr lang="en-US" sz="32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 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: drought, flooding, snowpack reduction, melting of glaciers stress 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community drinking 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water sources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ü"/>
              <a:defRPr/>
            </a:pPr>
            <a:endParaRPr lang="en-US" sz="3200" i="1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ü"/>
              <a:defRPr/>
            </a:pPr>
            <a:endParaRPr lang="en-US" sz="2400" i="1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ü"/>
              <a:defRPr/>
            </a:pPr>
            <a:endParaRPr lang="en-US" sz="24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</p:txBody>
      </p:sp>
      <p:pic>
        <p:nvPicPr>
          <p:cNvPr id="2" name="Picture 1" descr="climate and foo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0" y="3174881"/>
            <a:ext cx="3759200" cy="27959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Melting ice in Greenland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Increasing loss of ice during summer months</a:t>
            </a:r>
            <a:endParaRPr lang="en-US" dirty="0"/>
          </a:p>
        </p:txBody>
      </p:sp>
      <p:pic>
        <p:nvPicPr>
          <p:cNvPr id="7" name="Content Placeholder 6" descr="figure-1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393" b="-20393"/>
          <a:stretch>
            <a:fillRect/>
          </a:stretch>
        </p:blipFill>
        <p:spPr>
          <a:xfrm>
            <a:off x="165738" y="2174874"/>
            <a:ext cx="4331650" cy="423633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Sea levels will rise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Glaciers in Greenland contain large amounts of fresh water, enough to raise sea levels several feet when melted. </a:t>
            </a:r>
          </a:p>
          <a:p>
            <a:r>
              <a:rPr lang="en-US" dirty="0" smtClean="0"/>
              <a:t>As the atmosphere warms more and more snow is melted and the glaciers lose mass and retreat (see extent of red versus pink in the image)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56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23166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ea typeface="+mj-ea"/>
                <a:cs typeface="+mj-cs"/>
              </a:rPr>
              <a:t>Predicted Effects of Global Warming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0" y="838200"/>
            <a:ext cx="6248400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ü"/>
              <a:defRPr/>
            </a:pPr>
            <a:r>
              <a:rPr lang="en-US" sz="3200" i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Forests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 : increased 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bark beetle infestation; 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disappearance of 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high 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altitude 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forests;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 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increased 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wildfires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;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 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loss of wildlife habitat and 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biodiversity.</a:t>
            </a:r>
            <a:endParaRPr lang="en-US" sz="32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</p:txBody>
      </p:sp>
      <p:pic>
        <p:nvPicPr>
          <p:cNvPr id="4" name="Picture 3" descr="Infographic-Western-Wildfires-and-Climate-Change-Panel-2-Full-Siz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42" y="1886382"/>
            <a:ext cx="4398228" cy="452292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Oceans Moderate Global Temperature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52400" y="1346200"/>
            <a:ext cx="8839200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The oceans 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absorbs 29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% of the excess CO</a:t>
            </a:r>
            <a:r>
              <a:rPr lang="en-US" sz="3200" baseline="-250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2 </a:t>
            </a: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in the atmosphere as part of the anthropogenic carbon cycle. </a:t>
            </a:r>
            <a:r>
              <a:rPr lang="en-US" sz="32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Oceans are a carbon sink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. They become more acidic when they absorb CO</a:t>
            </a:r>
            <a:r>
              <a:rPr lang="en-US" sz="3200" baseline="-250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2</a:t>
            </a:r>
            <a:endParaRPr lang="en-US" sz="32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The oceans also absorb heat from the atmosphere and slowly transfer it to the deep ocean.</a:t>
            </a:r>
            <a:r>
              <a:rPr lang="en-US" sz="32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 Oceans are also a heat sink</a:t>
            </a:r>
            <a:endParaRPr lang="en-US" sz="32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r>
              <a:rPr lang="en-US" sz="32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Ocean currents act as giant convection convection currents transferring heat from the equator to the </a:t>
            </a:r>
            <a:r>
              <a:rPr lang="en-US" sz="3200" dirty="0" smtClean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poles causing them to warm the fastest.</a:t>
            </a:r>
            <a:endParaRPr lang="en-US" sz="32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Other Synergistic Effects From climate change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52400" y="1295400"/>
            <a:ext cx="8839200" cy="643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r>
              <a:rPr lang="en-US" sz="28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Increased CO</a:t>
            </a:r>
            <a:r>
              <a:rPr lang="en-US" sz="2800" baseline="-250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2 </a:t>
            </a:r>
            <a:r>
              <a:rPr lang="en-US" sz="28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in the troposphere could increase photosynthesis, but this would only be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temporary</a:t>
            </a:r>
            <a:r>
              <a:rPr lang="en-US" sz="28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. More carbon dioxide would warm the air, evaporating the water required for photosynthesis, so in the end less grain would grow.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r>
              <a:rPr lang="en-US" sz="28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Warmer air can release methane stored in permafrost, arctic bogs, wetlands, and make the air even warmer since methane is a GHG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 this is a positive feedback loop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r>
              <a:rPr lang="en-US" sz="2800" dirty="0">
                <a:solidFill>
                  <a:srgbClr val="545472"/>
                </a:solidFill>
                <a:latin typeface="Times New Roman" charset="0"/>
                <a:ea typeface="ＭＳ Ｐゴシック" charset="0"/>
                <a:cs typeface="MS PGothic" charset="0"/>
              </a:rPr>
              <a:t>Melting ice caps reduce the Earth’s albedo (reflectiveness), causing it to absorb more short wave radiation and get warmer to melt more ice.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MS PGothic" charset="0"/>
              </a:rPr>
              <a:t>This is also a positive feedback loop.</a:t>
            </a:r>
            <a:endParaRPr lang="en-US" sz="28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charset="0"/>
              <a:buChar char="Ø"/>
              <a:defRPr/>
            </a:pPr>
            <a:endParaRPr lang="en-US" sz="3200" dirty="0">
              <a:solidFill>
                <a:srgbClr val="545472"/>
              </a:solidFill>
              <a:latin typeface="Times New Roman" charset="0"/>
              <a:ea typeface="ＭＳ Ｐゴシック" charset="0"/>
              <a:cs typeface="MS PGothic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14" y="81933"/>
            <a:ext cx="9236280" cy="192767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his positive feedback loop also explains why the poles are warming the fastest</a:t>
            </a:r>
            <a:endParaRPr lang="en-US" dirty="0"/>
          </a:p>
        </p:txBody>
      </p:sp>
      <p:pic>
        <p:nvPicPr>
          <p:cNvPr id="3" name="Picture 2" descr="ice albedo effec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13" y="2273625"/>
            <a:ext cx="8826580" cy="436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31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7772400" cy="5270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Paris Accord, 2015</a:t>
            </a:r>
            <a:endParaRPr lang="en-US" dirty="0"/>
          </a:p>
        </p:txBody>
      </p:sp>
      <p:sp>
        <p:nvSpPr>
          <p:cNvPr id="62466" name="TextBox 2"/>
          <p:cNvSpPr txBox="1">
            <a:spLocks noChangeArrowheads="1"/>
          </p:cNvSpPr>
          <p:nvPr/>
        </p:nvSpPr>
        <p:spPr bwMode="auto">
          <a:xfrm>
            <a:off x="838200" y="1371600"/>
            <a:ext cx="67818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>
                <a:solidFill>
                  <a:srgbClr val="545472"/>
                </a:solidFill>
              </a:rPr>
              <a:t>195 Nations around the world have agreed to try to limit the temperature change to less than 2 degrees Celsius above pre-industrial levels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>
                <a:solidFill>
                  <a:srgbClr val="545472"/>
                </a:solidFill>
              </a:rPr>
              <a:t>Strengthen societies’ ability to deal with impacts of climate change, including emergency preparedness and risk insurance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b="1">
                <a:solidFill>
                  <a:srgbClr val="545472"/>
                </a:solidFill>
              </a:rPr>
              <a:t>Scale up efforts to reduce emissions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191000"/>
            <a:ext cx="8001000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rPr>
              <a:t>The Kyoto Protocol, 1997</a:t>
            </a: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rPr>
              <a:t>37 nations agreed to reduce GHG emissions </a:t>
            </a: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rPr>
              <a:t>Invest in clean development projects</a:t>
            </a: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rPr>
              <a:t>Places heavier burden on developed countries since they are principally responsible for the current levels due to 150 years of industrial activity</a:t>
            </a: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000" i="1" dirty="0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rPr>
              <a:t>The </a:t>
            </a:r>
            <a:r>
              <a:rPr lang="en-US" sz="2000" i="1" dirty="0">
                <a:solidFill>
                  <a:srgbClr val="545472"/>
                </a:solidFill>
                <a:latin typeface="Times New Roman" charset="0"/>
                <a:ea typeface="MS PGothic" charset="0"/>
                <a:cs typeface="MS PGothic" charset="0"/>
              </a:rPr>
              <a:t>USA never ratified this treaty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71698" y="122899"/>
            <a:ext cx="8691302" cy="1782101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Personal choices that 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mitigate</a:t>
            </a:r>
            <a:r>
              <a:rPr lang="en-US" dirty="0" smtClean="0">
                <a:ea typeface="+mj-ea"/>
                <a:cs typeface="+mj-cs"/>
              </a:rPr>
              <a:t> climate change by lowering GHG </a:t>
            </a:r>
            <a:r>
              <a:rPr lang="en-US" dirty="0" smtClean="0">
                <a:ea typeface="+mj-ea"/>
                <a:cs typeface="+mj-cs"/>
              </a:rPr>
              <a:t>emissions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581400" y="1833238"/>
            <a:ext cx="5410200" cy="4796162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FF0000"/>
                </a:solidFill>
                <a:ea typeface="+mn-ea"/>
              </a:rPr>
              <a:t>Use low energy appliances, passive solar or install solar panels in your home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ea typeface="+mn-ea"/>
              </a:rPr>
              <a:t>Put lights on timers or motion sensors so they only come on when needed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FF0000"/>
                </a:solidFill>
                <a:ea typeface="+mn-ea"/>
              </a:rPr>
              <a:t>Dry clothes in the sunshine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ea typeface="+mn-ea"/>
              </a:rPr>
              <a:t>Eat more vegetarian meals to reduce meat </a:t>
            </a:r>
            <a:r>
              <a:rPr lang="en-US" sz="2400" dirty="0" smtClean="0">
                <a:ea typeface="+mn-ea"/>
              </a:rPr>
              <a:t>production</a:t>
            </a:r>
            <a:endParaRPr lang="en-US" sz="2400" dirty="0" smtClean="0">
              <a:ea typeface="+mn-ea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FF0000"/>
                </a:solidFill>
                <a:ea typeface="+mn-ea"/>
              </a:rPr>
              <a:t>Use/ develop mass transit or </a:t>
            </a:r>
            <a:r>
              <a:rPr lang="en-US" sz="2400" dirty="0" smtClean="0">
                <a:solidFill>
                  <a:srgbClr val="FF0000"/>
                </a:solidFill>
                <a:ea typeface="+mn-ea"/>
              </a:rPr>
              <a:t>walk/bike </a:t>
            </a:r>
            <a:r>
              <a:rPr lang="en-US" sz="2400" dirty="0" smtClean="0">
                <a:solidFill>
                  <a:srgbClr val="FF0000"/>
                </a:solidFill>
                <a:ea typeface="+mn-ea"/>
              </a:rPr>
              <a:t>whenever possible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>
              <a:ea typeface="+mn-ea"/>
              <a:cs typeface="+mn-cs"/>
            </a:endParaRPr>
          </a:p>
        </p:txBody>
      </p:sp>
      <p:pic>
        <p:nvPicPr>
          <p:cNvPr id="65541" name="Picture 5" descr="Coal_Post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1905000"/>
            <a:ext cx="2944813" cy="41148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C</a:t>
            </a:r>
            <a:r>
              <a:rPr lang="en-US" dirty="0" smtClean="0">
                <a:ea typeface="+mj-ea"/>
                <a:cs typeface="+mj-cs"/>
              </a:rPr>
              <a:t>ap </a:t>
            </a:r>
            <a:r>
              <a:rPr lang="en-US" dirty="0" smtClean="0">
                <a:ea typeface="+mj-ea"/>
                <a:cs typeface="+mj-cs"/>
              </a:rPr>
              <a:t>and trade works to reduce overall emissions from burning fossil fuels</a:t>
            </a:r>
          </a:p>
        </p:txBody>
      </p:sp>
      <p:pic>
        <p:nvPicPr>
          <p:cNvPr id="75781" name="Picture 5" descr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28800" y="1905000"/>
            <a:ext cx="5257800" cy="47879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286638" cy="19113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Technology that can </a:t>
            </a:r>
            <a:r>
              <a:rPr lang="en-US" dirty="0" smtClean="0">
                <a:ea typeface="+mj-ea"/>
                <a:cs typeface="+mj-cs"/>
              </a:rPr>
              <a:t>capture and </a:t>
            </a:r>
            <a:r>
              <a:rPr lang="en-US" dirty="0" smtClean="0">
                <a:ea typeface="+mj-ea"/>
                <a:cs typeface="+mj-cs"/>
              </a:rPr>
              <a:t>sequester carbon emissions </a:t>
            </a:r>
            <a:r>
              <a:rPr lang="en-US" dirty="0" smtClean="0">
                <a:ea typeface="+mj-ea"/>
                <a:cs typeface="+mj-cs"/>
              </a:rPr>
              <a:t>(storage)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ea typeface="+mn-ea"/>
                <a:cs typeface="+mn-cs"/>
              </a:rPr>
              <a:t>Carbon dioxide is released when coal burns and is </a:t>
            </a:r>
            <a:r>
              <a:rPr lang="en-US" sz="2800" dirty="0" smtClean="0">
                <a:solidFill>
                  <a:srgbClr val="FF0000"/>
                </a:solidFill>
                <a:ea typeface="+mn-ea"/>
                <a:cs typeface="+mn-cs"/>
              </a:rPr>
              <a:t>trapped by a solvent </a:t>
            </a:r>
            <a:r>
              <a:rPr lang="en-US" sz="2800" dirty="0" smtClean="0">
                <a:ea typeface="+mn-ea"/>
                <a:cs typeface="+mn-cs"/>
              </a:rPr>
              <a:t>before it leaves the smokestack.</a:t>
            </a:r>
          </a:p>
          <a:p>
            <a:pPr eaLnBrk="1" hangingPunct="1">
              <a:defRPr/>
            </a:pPr>
            <a:r>
              <a:rPr lang="en-US" sz="2800" dirty="0" smtClean="0">
                <a:ea typeface="+mn-ea"/>
                <a:cs typeface="+mn-cs"/>
              </a:rPr>
              <a:t>A stripper separates CO</a:t>
            </a:r>
            <a:r>
              <a:rPr lang="en-US" sz="2800" baseline="-25000" dirty="0" smtClean="0">
                <a:ea typeface="+mn-ea"/>
                <a:cs typeface="+mn-cs"/>
              </a:rPr>
              <a:t>2</a:t>
            </a:r>
            <a:r>
              <a:rPr lang="en-US" sz="2800" dirty="0" smtClean="0">
                <a:ea typeface="+mn-ea"/>
                <a:cs typeface="+mn-cs"/>
              </a:rPr>
              <a:t> from the solvent and transports it for industrial use (carbonated beverages, chemical industry)</a:t>
            </a:r>
          </a:p>
          <a:p>
            <a:pPr eaLnBrk="1" hangingPunct="1">
              <a:defRPr/>
            </a:pPr>
            <a:r>
              <a:rPr lang="en-US" sz="2800" dirty="0" smtClean="0">
                <a:ea typeface="+mn-ea"/>
                <a:cs typeface="+mn-cs"/>
              </a:rPr>
              <a:t>Additional CO</a:t>
            </a:r>
            <a:r>
              <a:rPr lang="en-US" sz="2800" baseline="-25000" dirty="0" smtClean="0">
                <a:ea typeface="+mn-ea"/>
                <a:cs typeface="+mn-cs"/>
              </a:rPr>
              <a:t>2 </a:t>
            </a:r>
            <a:r>
              <a:rPr lang="en-US" sz="2800" dirty="0" smtClean="0">
                <a:ea typeface="+mn-ea"/>
                <a:cs typeface="+mn-cs"/>
              </a:rPr>
              <a:t>is </a:t>
            </a:r>
            <a:r>
              <a:rPr lang="en-US" sz="2800" dirty="0" smtClean="0">
                <a:solidFill>
                  <a:srgbClr val="FF0000"/>
                </a:solidFill>
                <a:ea typeface="+mn-ea"/>
                <a:cs typeface="+mn-cs"/>
              </a:rPr>
              <a:t>injected deep underground </a:t>
            </a:r>
            <a:r>
              <a:rPr lang="en-US" sz="2800" dirty="0" smtClean="0">
                <a:ea typeface="+mn-ea"/>
                <a:cs typeface="+mn-cs"/>
              </a:rPr>
              <a:t>into wells, seams and salt formations for long term storage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497"/>
            <a:ext cx="8229600" cy="1998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Climate </a:t>
            </a:r>
            <a:r>
              <a:rPr lang="en-US" dirty="0" smtClean="0">
                <a:solidFill>
                  <a:srgbClr val="FF0000"/>
                </a:solidFill>
              </a:rPr>
              <a:t>adaptations</a:t>
            </a:r>
            <a:r>
              <a:rPr lang="en-US" dirty="0" smtClean="0"/>
              <a:t> </a:t>
            </a:r>
            <a:r>
              <a:rPr lang="en-US" dirty="0" smtClean="0"/>
              <a:t>help deal with consequences of climate change that cannot be avoided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2107" y="1968771"/>
            <a:ext cx="4040188" cy="639762"/>
          </a:xfrm>
        </p:spPr>
        <p:txBody>
          <a:bodyPr/>
          <a:lstStyle/>
          <a:p>
            <a:r>
              <a:rPr lang="en-US" dirty="0" smtClean="0"/>
              <a:t>For water issues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43395" y="2645987"/>
            <a:ext cx="4353993" cy="4051990"/>
          </a:xfrm>
        </p:spPr>
        <p:txBody>
          <a:bodyPr/>
          <a:lstStyle/>
          <a:p>
            <a:r>
              <a:rPr lang="en-US" sz="2000" dirty="0" smtClean="0"/>
              <a:t>Build flood barriers (levees, seawalls) to protect infrastructure</a:t>
            </a:r>
          </a:p>
          <a:p>
            <a:r>
              <a:rPr lang="en-US" sz="2000" dirty="0" smtClean="0"/>
              <a:t>Relocating utility infrastructure to higher elevation to protect from coastal erosion or sea level rise</a:t>
            </a:r>
          </a:p>
          <a:p>
            <a:r>
              <a:rPr lang="en-US" sz="2000" dirty="0" smtClean="0"/>
              <a:t>Increase groundwater storage areas and diversify drinking water sources</a:t>
            </a:r>
          </a:p>
          <a:p>
            <a:r>
              <a:rPr lang="en-US" sz="2000" dirty="0" smtClean="0"/>
              <a:t>Install low dams across tidal estuaries to prevent salt water intrusion upriver</a:t>
            </a: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2016467"/>
            <a:ext cx="4041775" cy="639762"/>
          </a:xfrm>
        </p:spPr>
        <p:txBody>
          <a:bodyPr/>
          <a:lstStyle/>
          <a:p>
            <a:r>
              <a:rPr lang="en-US" dirty="0" smtClean="0"/>
              <a:t>For air temp issues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3041740"/>
            <a:ext cx="4041775" cy="3330219"/>
          </a:xfrm>
        </p:spPr>
        <p:txBody>
          <a:bodyPr/>
          <a:lstStyle/>
          <a:p>
            <a:r>
              <a:rPr lang="en-US" dirty="0" smtClean="0"/>
              <a:t>Install cool roofs (light colored), green roofs and urban forestry programs to protect the public from extreme heat</a:t>
            </a:r>
          </a:p>
          <a:p>
            <a:r>
              <a:rPr lang="en-US" dirty="0" smtClean="0"/>
              <a:t>Developing drought tolerant crops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5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6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7_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1224</Words>
  <Application>Microsoft Macintosh PowerPoint</Application>
  <PresentationFormat>On-screen Show (4:3)</PresentationFormat>
  <Paragraphs>97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19</vt:i4>
      </vt:variant>
      <vt:variant>
        <vt:lpstr>Slide Titles</vt:lpstr>
      </vt:variant>
      <vt:variant>
        <vt:i4>25</vt:i4>
      </vt:variant>
    </vt:vector>
  </HeadingPairs>
  <TitlesOfParts>
    <vt:vector size="44" baseType="lpstr">
      <vt:lpstr>Office Theme</vt:lpstr>
      <vt:lpstr>Sumi Painting</vt:lpstr>
      <vt:lpstr>1_Sumi Painting</vt:lpstr>
      <vt:lpstr>2_Sumi Painting</vt:lpstr>
      <vt:lpstr>3_Sumi Painting</vt:lpstr>
      <vt:lpstr>4_Sumi Painting</vt:lpstr>
      <vt:lpstr>5_Sumi Painting</vt:lpstr>
      <vt:lpstr>6_Sumi Painting</vt:lpstr>
      <vt:lpstr>7_Sumi Painting</vt:lpstr>
      <vt:lpstr>8_Sumi Painting</vt:lpstr>
      <vt:lpstr>9_Sumi Painting</vt:lpstr>
      <vt:lpstr>10_Sumi Painting</vt:lpstr>
      <vt:lpstr>11_Sumi Painting</vt:lpstr>
      <vt:lpstr>12_Sumi Painting</vt:lpstr>
      <vt:lpstr>13_Sumi Painting</vt:lpstr>
      <vt:lpstr>14_Sumi Painting</vt:lpstr>
      <vt:lpstr>15_Sumi Painting</vt:lpstr>
      <vt:lpstr>16_Sumi Painting</vt:lpstr>
      <vt:lpstr>17_Sumi Painting</vt:lpstr>
      <vt:lpstr>Climate change</vt:lpstr>
      <vt:lpstr>Anthropogenic impact</vt:lpstr>
      <vt:lpstr>Past and present climate data</vt:lpstr>
      <vt:lpstr>Earth warms through the Greenhouse Effect</vt:lpstr>
      <vt:lpstr>Climate Change</vt:lpstr>
      <vt:lpstr>Greenhouse gas molecules</vt:lpstr>
      <vt:lpstr>GHG vibrate (resonate) with long wave radiation</vt:lpstr>
      <vt:lpstr>“Anthropogenic or Enhanced Greenhouse Effect”</vt:lpstr>
      <vt:lpstr>Each greenhouse gas has a specific global warming potential</vt:lpstr>
      <vt:lpstr>CO2 levels in Atmosphere have risen sharply over the years.</vt:lpstr>
      <vt:lpstr>Methane, CH4</vt:lpstr>
      <vt:lpstr>Nitrous Oxide Increases in Atmosphere</vt:lpstr>
      <vt:lpstr>Temperature Changes</vt:lpstr>
      <vt:lpstr>Major producers of carbon dioxide</vt:lpstr>
      <vt:lpstr>Predicted Effects of Global         Warming</vt:lpstr>
      <vt:lpstr>Melting ice in Greenland</vt:lpstr>
      <vt:lpstr>Predicted Effects of Global Warming</vt:lpstr>
      <vt:lpstr>Oceans Moderate Global Temperature</vt:lpstr>
      <vt:lpstr>Other Synergistic Effects From climate change</vt:lpstr>
      <vt:lpstr>This positive feedback loop also explains why the poles are warming the fastest</vt:lpstr>
      <vt:lpstr>The Paris Accord, 2015</vt:lpstr>
      <vt:lpstr>Personal choices that mitigate climate change by lowering GHG emissions</vt:lpstr>
      <vt:lpstr>Cap and trade works to reduce overall emissions from burning fossil fuels</vt:lpstr>
      <vt:lpstr>Technology that can capture and sequester carbon emissions (storage)</vt:lpstr>
      <vt:lpstr>Climate adaptations help deal with consequences of climate change that cannot be avoided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Mobergo</dc:creator>
  <cp:lastModifiedBy>Jon Mobergo</cp:lastModifiedBy>
  <cp:revision>39</cp:revision>
  <dcterms:created xsi:type="dcterms:W3CDTF">2019-03-25T22:43:10Z</dcterms:created>
  <dcterms:modified xsi:type="dcterms:W3CDTF">2019-03-26T05:05:49Z</dcterms:modified>
</cp:coreProperties>
</file>